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</p:sldIdLst>
  <p:sldSz cx="9906000" cy="6858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22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39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71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1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28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11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70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064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0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6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50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65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26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1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12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8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BFCB4B-D0C8-465B-9C14-3156000BDBDD}" type="datetimeFigureOut">
              <a:rPr lang="th-TH" smtClean="0"/>
              <a:t>10/08/65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D78CEE-4DE6-4A26-92CF-A05F669594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177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434">
              <a:schemeClr val="tx2">
                <a:lumMod val="20000"/>
                <a:lumOff val="80000"/>
              </a:schemeClr>
            </a:gs>
            <a:gs pos="39000">
              <a:schemeClr val="bg2">
                <a:tint val="97000"/>
                <a:hueMod val="92000"/>
                <a:satMod val="169000"/>
                <a:lumMod val="164000"/>
                <a:alpha val="61000"/>
              </a:schemeClr>
            </a:gs>
            <a:gs pos="50468">
              <a:srgbClr val="54C6E2"/>
            </a:gs>
            <a:gs pos="100000">
              <a:schemeClr val="tx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96772" y="-4591"/>
            <a:ext cx="6108506" cy="1334896"/>
          </a:xfrm>
          <a:prstGeom prst="rect">
            <a:avLst/>
          </a:prstGeom>
        </p:spPr>
      </p:pic>
      <p:sp>
        <p:nvSpPr>
          <p:cNvPr id="17" name="สามเหลี่ยมมุมฉาก 16"/>
          <p:cNvSpPr/>
          <p:nvPr/>
        </p:nvSpPr>
        <p:spPr>
          <a:xfrm>
            <a:off x="3645" y="5170287"/>
            <a:ext cx="7795079" cy="1694949"/>
          </a:xfrm>
          <a:prstGeom prst="rtTriangl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sp>
        <p:nvSpPr>
          <p:cNvPr id="16" name="สามเหลี่ยมมุมฉาก 15"/>
          <p:cNvSpPr/>
          <p:nvPr/>
        </p:nvSpPr>
        <p:spPr>
          <a:xfrm>
            <a:off x="3645" y="4568880"/>
            <a:ext cx="5330371" cy="2296356"/>
          </a:xfrm>
          <a:prstGeom prst="rtTriangle">
            <a:avLst/>
          </a:prstGeom>
          <a:gradFill>
            <a:gsLst>
              <a:gs pos="19500">
                <a:srgbClr val="205785">
                  <a:alpha val="62000"/>
                </a:srgbClr>
              </a:gs>
              <a:gs pos="0">
                <a:schemeClr val="accent1">
                  <a:tint val="98000"/>
                  <a:hueMod val="94000"/>
                  <a:satMod val="130000"/>
                  <a:lumMod val="128000"/>
                  <a:alpha val="75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0" y="2050975"/>
            <a:ext cx="3440210" cy="514979"/>
          </a:xfrm>
          <a:custGeom>
            <a:avLst/>
            <a:gdLst>
              <a:gd name="connsiteX0" fmla="*/ 0 w 4424082"/>
              <a:gd name="connsiteY0" fmla="*/ 0 h 618565"/>
              <a:gd name="connsiteX1" fmla="*/ 4114800 w 4424082"/>
              <a:gd name="connsiteY1" fmla="*/ 0 h 618565"/>
              <a:gd name="connsiteX2" fmla="*/ 4424082 w 4424082"/>
              <a:gd name="connsiteY2" fmla="*/ 309283 h 618565"/>
              <a:gd name="connsiteX3" fmla="*/ 4114800 w 4424082"/>
              <a:gd name="connsiteY3" fmla="*/ 618565 h 618565"/>
              <a:gd name="connsiteX4" fmla="*/ 0 w 4424082"/>
              <a:gd name="connsiteY4" fmla="*/ 618565 h 618565"/>
              <a:gd name="connsiteX5" fmla="*/ 0 w 4424082"/>
              <a:gd name="connsiteY5" fmla="*/ 0 h 618565"/>
              <a:gd name="connsiteX0" fmla="*/ 0 w 4114800"/>
              <a:gd name="connsiteY0" fmla="*/ 0 h 618565"/>
              <a:gd name="connsiteX1" fmla="*/ 4114800 w 4114800"/>
              <a:gd name="connsiteY1" fmla="*/ 0 h 618565"/>
              <a:gd name="connsiteX2" fmla="*/ 3765176 w 4114800"/>
              <a:gd name="connsiteY2" fmla="*/ 309283 h 618565"/>
              <a:gd name="connsiteX3" fmla="*/ 4114800 w 4114800"/>
              <a:gd name="connsiteY3" fmla="*/ 618565 h 618565"/>
              <a:gd name="connsiteX4" fmla="*/ 0 w 4114800"/>
              <a:gd name="connsiteY4" fmla="*/ 618565 h 618565"/>
              <a:gd name="connsiteX5" fmla="*/ 0 w 4114800"/>
              <a:gd name="connsiteY5" fmla="*/ 0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618565">
                <a:moveTo>
                  <a:pt x="0" y="0"/>
                </a:moveTo>
                <a:lnTo>
                  <a:pt x="4114800" y="0"/>
                </a:lnTo>
                <a:lnTo>
                  <a:pt x="3765176" y="309283"/>
                </a:lnTo>
                <a:lnTo>
                  <a:pt x="4114800" y="618565"/>
                </a:lnTo>
                <a:lnTo>
                  <a:pt x="0" y="6185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98000"/>
                  <a:hueMod val="94000"/>
                  <a:satMod val="130000"/>
                  <a:lumMod val="128000"/>
                  <a:alpha val="23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9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ในระดับ </a:t>
            </a:r>
            <a:r>
              <a:rPr lang="en-US" sz="19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th-TH" sz="19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19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ได้รับ</a:t>
            </a:r>
            <a:r>
              <a:rPr lang="th-TH" sz="195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คะแนน </a:t>
            </a:r>
            <a:r>
              <a:rPr lang="th-TH" sz="2600" b="1" i="1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98.17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21" y="159657"/>
            <a:ext cx="1419331" cy="14193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3362900" y="3611141"/>
            <a:ext cx="335244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75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การประเมินคุณธรรม และความโปร่งใสในการดำเนินงานของหน่วยงานภาครัฐ ประจำปีงบประมาณ </a:t>
            </a:r>
            <a:r>
              <a:rPr lang="th-TH" sz="2275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2565</a:t>
            </a:r>
            <a:endParaRPr lang="th-TH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93" y="193902"/>
            <a:ext cx="954786" cy="1394632"/>
          </a:xfrm>
          <a:prstGeom prst="rect">
            <a:avLst/>
          </a:prstGeom>
        </p:spPr>
      </p:pic>
      <p:sp>
        <p:nvSpPr>
          <p:cNvPr id="13" name="ลบ 12"/>
          <p:cNvSpPr/>
          <p:nvPr/>
        </p:nvSpPr>
        <p:spPr>
          <a:xfrm>
            <a:off x="-553277" y="1841745"/>
            <a:ext cx="4495736" cy="3714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822170" y="4920686"/>
            <a:ext cx="299748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25" dirty="0" smtClean="0">
                <a:solidFill>
                  <a:schemeClr val="bg1"/>
                </a:solidFill>
              </a:rPr>
              <a:t>คณะ</a:t>
            </a:r>
            <a:r>
              <a:rPr lang="th-TH" sz="1625" dirty="0">
                <a:solidFill>
                  <a:schemeClr val="bg1"/>
                </a:solidFill>
              </a:rPr>
              <a:t>ผู้บริหาร บุคลากร </a:t>
            </a:r>
            <a:r>
              <a:rPr lang="th-TH" sz="1625" dirty="0">
                <a:solidFill>
                  <a:schemeClr val="bg1"/>
                </a:solidFill>
              </a:rPr>
              <a:t>เทศบาลตำบลลาดใหญ่ ทุกท่าน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ที่ได้ร่วมแรงร่วมใจในการปฏิบัติหน้าที่</a:t>
            </a:r>
          </a:p>
          <a:p>
            <a:pPr algn="ctr"/>
            <a:r>
              <a:rPr lang="th-TH" sz="1625" dirty="0">
                <a:solidFill>
                  <a:schemeClr val="accent2"/>
                </a:solidFill>
              </a:rPr>
              <a:t>ด้วยความทุ่มเท เสียสละ ซื่อสัตย์สุจริต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และร่วมกันขับเคลื่อนงานป้องกันการทุจริต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และพฤติมิชอบเพื่อเกิดประโยชน์สุขกับพี่น้องประชาชนและประเทศชาติอย่างต่อเนื่อง</a:t>
            </a:r>
          </a:p>
        </p:txBody>
      </p:sp>
      <p:sp>
        <p:nvSpPr>
          <p:cNvPr id="15" name="สามเหลี่ยมมุมฉาก 14"/>
          <p:cNvSpPr/>
          <p:nvPr/>
        </p:nvSpPr>
        <p:spPr>
          <a:xfrm>
            <a:off x="0" y="5270497"/>
            <a:ext cx="3419226" cy="1594739"/>
          </a:xfrm>
          <a:custGeom>
            <a:avLst/>
            <a:gdLst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3033486 w 3033486"/>
              <a:gd name="connsiteY2" fmla="*/ 2190600 h 2190600"/>
              <a:gd name="connsiteX3" fmla="*/ 0 w 3033486"/>
              <a:gd name="connsiteY3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422400 w 3033486"/>
              <a:gd name="connsiteY2" fmla="*/ 10657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857829 w 3033486"/>
              <a:gd name="connsiteY2" fmla="*/ 13705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86" h="2190600">
                <a:moveTo>
                  <a:pt x="0" y="2190600"/>
                </a:moveTo>
                <a:lnTo>
                  <a:pt x="0" y="0"/>
                </a:lnTo>
                <a:lnTo>
                  <a:pt x="1857829" y="1370543"/>
                </a:lnTo>
                <a:lnTo>
                  <a:pt x="3033486" y="2190600"/>
                </a:lnTo>
                <a:lnTo>
                  <a:pt x="0" y="219060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 dirty="0"/>
          </a:p>
        </p:txBody>
      </p:sp>
      <p:sp>
        <p:nvSpPr>
          <p:cNvPr id="18" name="สามเหลี่ยมมุมฉาก 14"/>
          <p:cNvSpPr/>
          <p:nvPr/>
        </p:nvSpPr>
        <p:spPr>
          <a:xfrm rot="10800000">
            <a:off x="6522955" y="-3196"/>
            <a:ext cx="3382323" cy="1159256"/>
          </a:xfrm>
          <a:custGeom>
            <a:avLst/>
            <a:gdLst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3033486 w 3033486"/>
              <a:gd name="connsiteY2" fmla="*/ 2190600 h 2190600"/>
              <a:gd name="connsiteX3" fmla="*/ 0 w 3033486"/>
              <a:gd name="connsiteY3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422400 w 3033486"/>
              <a:gd name="connsiteY2" fmla="*/ 10657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857829 w 3033486"/>
              <a:gd name="connsiteY2" fmla="*/ 13705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86" h="2190600">
                <a:moveTo>
                  <a:pt x="0" y="2190600"/>
                </a:moveTo>
                <a:lnTo>
                  <a:pt x="0" y="0"/>
                </a:lnTo>
                <a:lnTo>
                  <a:pt x="1857829" y="1370543"/>
                </a:lnTo>
                <a:lnTo>
                  <a:pt x="3033486" y="2190600"/>
                </a:lnTo>
                <a:lnTo>
                  <a:pt x="0" y="219060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43" y="1450172"/>
            <a:ext cx="2939611" cy="190391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827822" y="3088601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latin typeface="Angsana New" panose="02020603050405020304" pitchFamily="18" charset="-34"/>
                <a:cs typeface="Angsana New" panose="02020603050405020304" pitchFamily="18" charset="-34"/>
              </a:rPr>
              <a:t>(Integrity and Transparency Assessment : ITA 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53070" y="881228"/>
            <a:ext cx="2674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reflection endPos="0" dir="5400000" sy="-100000" algn="bl" rotWithShape="0"/>
                </a:effectLst>
              </a:rPr>
              <a:t>เทศบาลตำบลลาดใหญ่ </a:t>
            </a:r>
          </a:p>
          <a:p>
            <a:pPr algn="ctr"/>
            <a:r>
              <a:rPr lang="th-TH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reflection endPos="0" dir="5400000" sy="-100000" algn="bl" rotWithShape="0"/>
                </a:effectLst>
              </a:rPr>
              <a:t>ได้รับการประเมิน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19" y="3166180"/>
            <a:ext cx="2852151" cy="2950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กล่องข้อความ 7"/>
          <p:cNvSpPr txBox="1"/>
          <p:nvPr/>
        </p:nvSpPr>
        <p:spPr>
          <a:xfrm>
            <a:off x="-39905" y="6070134"/>
            <a:ext cx="2716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75" b="1" dirty="0"/>
              <a:t>นาย</a:t>
            </a:r>
            <a:r>
              <a:rPr lang="th-TH" sz="2275" b="1" dirty="0" err="1"/>
              <a:t>ศรา</a:t>
            </a:r>
            <a:r>
              <a:rPr lang="th-TH" sz="2275" b="1" dirty="0" smtClean="0"/>
              <a:t>วุฒิ เหล่าพิพัฒน์ตระกูล</a:t>
            </a:r>
          </a:p>
          <a:p>
            <a:pPr algn="ctr"/>
            <a:r>
              <a:rPr lang="th-TH" sz="2275" b="1" dirty="0" smtClean="0"/>
              <a:t>นายกเทศมนตรีตำบลลาดใหญ่</a:t>
            </a:r>
            <a:endParaRPr lang="th-TH" sz="2275" b="1" dirty="0"/>
          </a:p>
        </p:txBody>
      </p:sp>
      <p:sp>
        <p:nvSpPr>
          <p:cNvPr id="21" name="รูปห้าเหลี่ยม 20"/>
          <p:cNvSpPr/>
          <p:nvPr/>
        </p:nvSpPr>
        <p:spPr>
          <a:xfrm flipH="1">
            <a:off x="6851025" y="4317736"/>
            <a:ext cx="3062975" cy="428705"/>
          </a:xfrm>
          <a:prstGeom prst="homePlate">
            <a:avLst/>
          </a:prstGeom>
          <a:gradFill>
            <a:gsLst>
              <a:gs pos="50000">
                <a:schemeClr val="bg2">
                  <a:lumMod val="50000"/>
                  <a:alpha val="21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  <a:alpha val="9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</a:rPr>
              <a:t>ขอขอบคุณ</a:t>
            </a:r>
            <a:endParaRPr lang="th-TH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390">
              <a:schemeClr val="tx2">
                <a:lumMod val="50000"/>
                <a:alpha val="44000"/>
              </a:schemeClr>
            </a:gs>
            <a:gs pos="10000">
              <a:schemeClr val="tx2">
                <a:alpha val="0"/>
              </a:schemeClr>
            </a:gs>
            <a:gs pos="1770">
              <a:schemeClr val="tx2">
                <a:lumMod val="60000"/>
                <a:lumOff val="40000"/>
                <a:alpha val="88000"/>
              </a:schemeClr>
            </a:gs>
            <a:gs pos="51315">
              <a:schemeClr val="tx2">
                <a:lumMod val="75000"/>
                <a:alpha val="78000"/>
              </a:schemeClr>
            </a:gs>
            <a:gs pos="100000">
              <a:schemeClr val="tx2">
                <a:alpha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96772" y="-4591"/>
            <a:ext cx="6108506" cy="1334896"/>
          </a:xfrm>
          <a:prstGeom prst="rect">
            <a:avLst/>
          </a:prstGeom>
        </p:spPr>
      </p:pic>
      <p:sp>
        <p:nvSpPr>
          <p:cNvPr id="17" name="สามเหลี่ยมมุมฉาก 16"/>
          <p:cNvSpPr/>
          <p:nvPr/>
        </p:nvSpPr>
        <p:spPr>
          <a:xfrm>
            <a:off x="3645" y="5170287"/>
            <a:ext cx="7795079" cy="1694949"/>
          </a:xfrm>
          <a:prstGeom prst="rtTriangl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sp>
        <p:nvSpPr>
          <p:cNvPr id="16" name="สามเหลี่ยมมุมฉาก 15"/>
          <p:cNvSpPr/>
          <p:nvPr/>
        </p:nvSpPr>
        <p:spPr>
          <a:xfrm>
            <a:off x="3645" y="4568880"/>
            <a:ext cx="5330371" cy="2296356"/>
          </a:xfrm>
          <a:prstGeom prst="rtTriangle">
            <a:avLst/>
          </a:prstGeom>
          <a:gradFill>
            <a:gsLst>
              <a:gs pos="19500">
                <a:srgbClr val="205785">
                  <a:alpha val="62000"/>
                </a:srgbClr>
              </a:gs>
              <a:gs pos="0">
                <a:schemeClr val="accent1">
                  <a:tint val="98000"/>
                  <a:hueMod val="94000"/>
                  <a:satMod val="130000"/>
                  <a:lumMod val="128000"/>
                  <a:alpha val="75000"/>
                </a:schemeClr>
              </a:gs>
              <a:gs pos="100000">
                <a:schemeClr val="accent1">
                  <a:shade val="94000"/>
                  <a:lumMod val="8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58" y="204576"/>
            <a:ext cx="1419331" cy="14193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3228515" y="4155329"/>
            <a:ext cx="335244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75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การประเมินคุณธรรม และความโปร่งใสในการดำเนินงานของหน่วยงานภาครัฐ ประจำปีงบประมาณ </a:t>
            </a:r>
            <a:r>
              <a:rPr lang="th-TH" sz="2275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2565</a:t>
            </a:r>
            <a:endParaRPr lang="th-TH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751" y="183912"/>
            <a:ext cx="954786" cy="1394632"/>
          </a:xfrm>
          <a:prstGeom prst="rect">
            <a:avLst/>
          </a:prstGeom>
        </p:spPr>
      </p:pic>
      <p:sp>
        <p:nvSpPr>
          <p:cNvPr id="13" name="ลบ 12"/>
          <p:cNvSpPr/>
          <p:nvPr/>
        </p:nvSpPr>
        <p:spPr>
          <a:xfrm>
            <a:off x="2743674" y="2904153"/>
            <a:ext cx="4495736" cy="3714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907797" y="4991395"/>
            <a:ext cx="299748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25" dirty="0" smtClean="0">
                <a:solidFill>
                  <a:schemeClr val="bg1"/>
                </a:solidFill>
              </a:rPr>
              <a:t>คณะ</a:t>
            </a:r>
            <a:r>
              <a:rPr lang="th-TH" sz="1625" dirty="0">
                <a:solidFill>
                  <a:schemeClr val="bg1"/>
                </a:solidFill>
              </a:rPr>
              <a:t>ผู้บริหาร บุคลากร </a:t>
            </a:r>
            <a:r>
              <a:rPr lang="th-TH" sz="1625" dirty="0">
                <a:solidFill>
                  <a:schemeClr val="bg1"/>
                </a:solidFill>
              </a:rPr>
              <a:t>เทศบาลตำบลลาดใหญ่ ทุกท่าน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ที่ได้ร่วมแรงร่วมใจในการปฏิบัติหน้าที่</a:t>
            </a:r>
          </a:p>
          <a:p>
            <a:pPr algn="ctr"/>
            <a:r>
              <a:rPr lang="th-TH" sz="1625" dirty="0">
                <a:solidFill>
                  <a:schemeClr val="accent2"/>
                </a:solidFill>
              </a:rPr>
              <a:t>ด้วยความทุ่มเท เสียสละ ซื่อสัตย์สุจริต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และร่วมกันขับเคลื่อนงานป้องกันการทุจริต</a:t>
            </a:r>
          </a:p>
          <a:p>
            <a:pPr algn="ctr"/>
            <a:r>
              <a:rPr lang="th-TH" sz="1625" dirty="0">
                <a:solidFill>
                  <a:schemeClr val="bg1"/>
                </a:solidFill>
              </a:rPr>
              <a:t>และพฤติมิชอบเพื่อเกิดประโยชน์สุขกับพี่น้องประชาชนและประเทศชาติอย่างต่อเนื่อง</a:t>
            </a:r>
          </a:p>
        </p:txBody>
      </p:sp>
      <p:sp>
        <p:nvSpPr>
          <p:cNvPr id="15" name="สามเหลี่ยมมุมฉาก 14"/>
          <p:cNvSpPr/>
          <p:nvPr/>
        </p:nvSpPr>
        <p:spPr>
          <a:xfrm>
            <a:off x="0" y="5270497"/>
            <a:ext cx="3419226" cy="1594739"/>
          </a:xfrm>
          <a:custGeom>
            <a:avLst/>
            <a:gdLst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3033486 w 3033486"/>
              <a:gd name="connsiteY2" fmla="*/ 2190600 h 2190600"/>
              <a:gd name="connsiteX3" fmla="*/ 0 w 3033486"/>
              <a:gd name="connsiteY3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422400 w 3033486"/>
              <a:gd name="connsiteY2" fmla="*/ 10657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857829 w 3033486"/>
              <a:gd name="connsiteY2" fmla="*/ 13705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86" h="2190600">
                <a:moveTo>
                  <a:pt x="0" y="2190600"/>
                </a:moveTo>
                <a:lnTo>
                  <a:pt x="0" y="0"/>
                </a:lnTo>
                <a:lnTo>
                  <a:pt x="1857829" y="1370543"/>
                </a:lnTo>
                <a:lnTo>
                  <a:pt x="3033486" y="2190600"/>
                </a:lnTo>
                <a:lnTo>
                  <a:pt x="0" y="219060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 dirty="0"/>
          </a:p>
        </p:txBody>
      </p:sp>
      <p:sp>
        <p:nvSpPr>
          <p:cNvPr id="18" name="สามเหลี่ยมมุมฉาก 14"/>
          <p:cNvSpPr/>
          <p:nvPr/>
        </p:nvSpPr>
        <p:spPr>
          <a:xfrm rot="10800000">
            <a:off x="6522955" y="-3196"/>
            <a:ext cx="3382323" cy="1159256"/>
          </a:xfrm>
          <a:custGeom>
            <a:avLst/>
            <a:gdLst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3033486 w 3033486"/>
              <a:gd name="connsiteY2" fmla="*/ 2190600 h 2190600"/>
              <a:gd name="connsiteX3" fmla="*/ 0 w 3033486"/>
              <a:gd name="connsiteY3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422400 w 3033486"/>
              <a:gd name="connsiteY2" fmla="*/ 10657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  <a:gd name="connsiteX0" fmla="*/ 0 w 3033486"/>
              <a:gd name="connsiteY0" fmla="*/ 2190600 h 2190600"/>
              <a:gd name="connsiteX1" fmla="*/ 0 w 3033486"/>
              <a:gd name="connsiteY1" fmla="*/ 0 h 2190600"/>
              <a:gd name="connsiteX2" fmla="*/ 1857829 w 3033486"/>
              <a:gd name="connsiteY2" fmla="*/ 1370543 h 2190600"/>
              <a:gd name="connsiteX3" fmla="*/ 3033486 w 3033486"/>
              <a:gd name="connsiteY3" fmla="*/ 2190600 h 2190600"/>
              <a:gd name="connsiteX4" fmla="*/ 0 w 3033486"/>
              <a:gd name="connsiteY4" fmla="*/ 2190600 h 21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486" h="2190600">
                <a:moveTo>
                  <a:pt x="0" y="2190600"/>
                </a:moveTo>
                <a:lnTo>
                  <a:pt x="0" y="0"/>
                </a:lnTo>
                <a:lnTo>
                  <a:pt x="1857829" y="1370543"/>
                </a:lnTo>
                <a:lnTo>
                  <a:pt x="3033486" y="2190600"/>
                </a:lnTo>
                <a:lnTo>
                  <a:pt x="0" y="219060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5721" tIns="27861" rIns="55721" bIns="278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706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18" y="63258"/>
            <a:ext cx="2939611" cy="190391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48566" y="5216117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(Integrity and Transparency Assessment : ITA 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620360" y="2011601"/>
            <a:ext cx="2674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reflection endPos="0" dir="5400000" sy="-100000" algn="bl" rotWithShape="0"/>
                </a:effectLst>
              </a:rPr>
              <a:t>เทศบาลตำบลลาดใหญ่ </a:t>
            </a:r>
          </a:p>
          <a:p>
            <a:pPr algn="ctr"/>
            <a:r>
              <a:rPr lang="th-TH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reflection endPos="0" dir="5400000" sy="-100000" algn="bl" rotWithShape="0"/>
                </a:effectLst>
              </a:rPr>
              <a:t>ได้รับการประเมิน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01871" y="4532088"/>
            <a:ext cx="2716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75" b="1" dirty="0"/>
              <a:t>นาย</a:t>
            </a:r>
            <a:r>
              <a:rPr lang="th-TH" sz="2275" b="1" dirty="0" err="1"/>
              <a:t>ศรา</a:t>
            </a:r>
            <a:r>
              <a:rPr lang="th-TH" sz="2275" b="1" dirty="0" smtClean="0"/>
              <a:t>วุฒิ เหล่าพิพัฒน์ตระกูล</a:t>
            </a:r>
          </a:p>
          <a:p>
            <a:pPr algn="ctr"/>
            <a:r>
              <a:rPr lang="th-TH" sz="2275" b="1" dirty="0" smtClean="0"/>
              <a:t>นายกเทศมนตรีตำบลลาดใหญ่</a:t>
            </a:r>
            <a:endParaRPr lang="th-TH" sz="2275" b="1" dirty="0"/>
          </a:p>
        </p:txBody>
      </p:sp>
      <p:sp>
        <p:nvSpPr>
          <p:cNvPr id="21" name="รูปห้าเหลี่ยม 20"/>
          <p:cNvSpPr/>
          <p:nvPr/>
        </p:nvSpPr>
        <p:spPr>
          <a:xfrm flipH="1">
            <a:off x="7041761" y="4354527"/>
            <a:ext cx="2863517" cy="428705"/>
          </a:xfrm>
          <a:prstGeom prst="homePlate">
            <a:avLst/>
          </a:prstGeom>
          <a:gradFill>
            <a:gsLst>
              <a:gs pos="50000">
                <a:schemeClr val="bg2">
                  <a:lumMod val="50000"/>
                  <a:alpha val="21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  <a:alpha val="9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000"/>
                </a:solidFill>
              </a:rPr>
              <a:t>ขอขอบคุณ</a:t>
            </a:r>
            <a:endParaRPr lang="th-TH" b="1" dirty="0">
              <a:solidFill>
                <a:srgbClr val="FFC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94926" y="3071083"/>
            <a:ext cx="2193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ในระดับ </a:t>
            </a:r>
            <a:r>
              <a:rPr lang="en-US" sz="3200" b="1" dirty="0" smtClean="0">
                <a:solidFill>
                  <a:srgbClr val="FF0000"/>
                </a:solidFill>
              </a:rPr>
              <a:t>AA</a:t>
            </a:r>
            <a:endParaRPr lang="th-TH" sz="3200" b="1" dirty="0" smtClean="0">
              <a:solidFill>
                <a:srgbClr val="FF0000"/>
              </a:solidFill>
            </a:endParaRP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ได้รับ</a:t>
            </a:r>
            <a:r>
              <a:rPr lang="th-TH" sz="3200" b="1" dirty="0">
                <a:solidFill>
                  <a:srgbClr val="FF0000"/>
                </a:solidFill>
              </a:rPr>
              <a:t>คะแนน 98.17</a:t>
            </a: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0" y="1311190"/>
            <a:ext cx="3091841" cy="29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190</Words>
  <Application>Microsoft Office PowerPoint</Application>
  <PresentationFormat>กระดาษ A4 (210x297 มม.)</PresentationFormat>
  <Paragraphs>27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Angsana New</vt:lpstr>
      <vt:lpstr>Century Gothic</vt:lpstr>
      <vt:lpstr>DilleniaUPC</vt:lpstr>
      <vt:lpstr>Wingdings 3</vt:lpstr>
      <vt:lpstr>เส้นบาง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Lardyai</dc:creator>
  <cp:lastModifiedBy>Lardyai</cp:lastModifiedBy>
  <cp:revision>34</cp:revision>
  <cp:lastPrinted>2022-08-10T06:37:40Z</cp:lastPrinted>
  <dcterms:created xsi:type="dcterms:W3CDTF">2022-08-09T08:37:27Z</dcterms:created>
  <dcterms:modified xsi:type="dcterms:W3CDTF">2022-08-10T06:39:26Z</dcterms:modified>
</cp:coreProperties>
</file>